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1" r:id="rId5"/>
    <p:sldId id="272" r:id="rId6"/>
    <p:sldId id="274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70" r:id="rId18"/>
    <p:sldId id="269" r:id="rId19"/>
  </p:sldIdLst>
  <p:sldSz cx="18288000" cy="10287000"/>
  <p:notesSz cx="6858000" cy="9144000"/>
  <p:embeddedFontLst>
    <p:embeddedFont>
      <p:font typeface="Canva Sans Bold" panose="020B0604020202020204" charset="0"/>
      <p:regular r:id="rId21"/>
    </p:embeddedFont>
    <p:embeddedFont>
      <p:font typeface="KG Primary Penmanship" panose="020B0604020202020204" charset="0"/>
      <p:regular r:id="rId22"/>
    </p:embeddedFont>
    <p:embeddedFont>
      <p:font typeface="League Spartan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98" d="100"/>
          <a:sy n="98" d="100"/>
        </p:scale>
        <p:origin x="-846" y="-82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5T17:38:32.59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27 0 24575,'-2'2'0,"-1"3"0,0 3 0,-1 4 0,-1 5 0,2 1 0,0 0 0,1-1 0,1-1 0,1-1 0,-1-1 0,2-1 0,1-2 0,1-2 0,0 1 0,-1 0 0,0 1 0,-1-1-8191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5T17:38:40.3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5T17:39:17.65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5T17:39:18.04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 1 24575,'-2'0'0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5T17:39:18.35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 0 24575,'-2'0'0,"-3"0"0,-3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5T17:39:18.64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5T17:39:18.83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5T17:39:18.98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</inkml:trace>
</inkml:ink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A1F85-788E-4AAB-80C0-92407A41C0D4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F06803-3558-41C3-A46C-9A58AE7CA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17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06803-3558-41C3-A46C-9A58AE7CA95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62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06803-3558-41C3-A46C-9A58AE7CA9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747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sv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13" Type="http://schemas.openxmlformats.org/officeDocument/2006/relationships/customXml" Target="../ink/ink4.xml"/><Relationship Id="rId18" Type="http://schemas.openxmlformats.org/officeDocument/2006/relationships/customXml" Target="../ink/ink7.xml"/><Relationship Id="rId3" Type="http://schemas.openxmlformats.org/officeDocument/2006/relationships/image" Target="../media/image5.png"/><Relationship Id="rId21" Type="http://schemas.openxmlformats.org/officeDocument/2006/relationships/image" Target="../media/image24.png"/><Relationship Id="rId7" Type="http://schemas.openxmlformats.org/officeDocument/2006/relationships/image" Target="../media/image8.svg"/><Relationship Id="rId12" Type="http://schemas.openxmlformats.org/officeDocument/2006/relationships/customXml" Target="../ink/ink3.xml"/><Relationship Id="rId17" Type="http://schemas.openxmlformats.org/officeDocument/2006/relationships/customXml" Target="../ink/ink6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2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20.png"/><Relationship Id="rId5" Type="http://schemas.openxmlformats.org/officeDocument/2006/relationships/image" Target="../media/image18.png"/><Relationship Id="rId15" Type="http://schemas.openxmlformats.org/officeDocument/2006/relationships/customXml" Target="../ink/ink5.xml"/><Relationship Id="rId10" Type="http://schemas.openxmlformats.org/officeDocument/2006/relationships/customXml" Target="../ink/ink2.xml"/><Relationship Id="rId19" Type="http://schemas.openxmlformats.org/officeDocument/2006/relationships/customXml" Target="../ink/ink8.xml"/><Relationship Id="rId4" Type="http://schemas.openxmlformats.org/officeDocument/2006/relationships/image" Target="../media/image6.svg"/><Relationship Id="rId9" Type="http://schemas.openxmlformats.org/officeDocument/2006/relationships/image" Target="../media/image19.png"/><Relationship Id="rId1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8.sv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658776" y="3424269"/>
            <a:ext cx="4629224" cy="6862731"/>
          </a:xfrm>
          <a:custGeom>
            <a:avLst/>
            <a:gdLst/>
            <a:ahLst/>
            <a:cxnLst/>
            <a:rect l="l" t="t" r="r" b="b"/>
            <a:pathLst>
              <a:path w="4629224" h="6862731">
                <a:moveTo>
                  <a:pt x="0" y="0"/>
                </a:moveTo>
                <a:lnTo>
                  <a:pt x="4629224" y="0"/>
                </a:lnTo>
                <a:lnTo>
                  <a:pt x="4629224" y="6862731"/>
                </a:lnTo>
                <a:lnTo>
                  <a:pt x="0" y="68627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10800000">
            <a:off x="0" y="0"/>
            <a:ext cx="5453349" cy="4114800"/>
          </a:xfrm>
          <a:custGeom>
            <a:avLst/>
            <a:gdLst/>
            <a:ahLst/>
            <a:cxnLst/>
            <a:rect l="l" t="t" r="r" b="b"/>
            <a:pathLst>
              <a:path w="5453349" h="4114800">
                <a:moveTo>
                  <a:pt x="0" y="0"/>
                </a:moveTo>
                <a:lnTo>
                  <a:pt x="5453349" y="0"/>
                </a:lnTo>
                <a:lnTo>
                  <a:pt x="54533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2922343" y="3317119"/>
            <a:ext cx="12102935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Zen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28860" y="5650744"/>
            <a:ext cx="11230279" cy="2090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089"/>
              </a:lnSpc>
              <a:spcBef>
                <a:spcPct val="0"/>
              </a:spcBef>
            </a:pPr>
            <a:r>
              <a:rPr lang="en-US" sz="12206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AI Habit Tracker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764598" y="1557327"/>
            <a:ext cx="12758804" cy="6738057"/>
          </a:xfrm>
          <a:custGeom>
            <a:avLst/>
            <a:gdLst/>
            <a:ahLst/>
            <a:cxnLst/>
            <a:rect l="l" t="t" r="r" b="b"/>
            <a:pathLst>
              <a:path w="12758804" h="6738057">
                <a:moveTo>
                  <a:pt x="0" y="0"/>
                </a:moveTo>
                <a:lnTo>
                  <a:pt x="12758804" y="0"/>
                </a:lnTo>
                <a:lnTo>
                  <a:pt x="12758804" y="6738056"/>
                </a:lnTo>
                <a:lnTo>
                  <a:pt x="0" y="67380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131" r="-31815" b="-15553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0" y="7266270"/>
            <a:ext cx="3916742" cy="2955360"/>
          </a:xfrm>
          <a:custGeom>
            <a:avLst/>
            <a:gdLst/>
            <a:ahLst/>
            <a:cxnLst/>
            <a:rect l="l" t="t" r="r" b="b"/>
            <a:pathLst>
              <a:path w="3916742" h="2955360">
                <a:moveTo>
                  <a:pt x="0" y="0"/>
                </a:moveTo>
                <a:lnTo>
                  <a:pt x="3916742" y="0"/>
                </a:lnTo>
                <a:lnTo>
                  <a:pt x="3916742" y="2955360"/>
                </a:lnTo>
                <a:lnTo>
                  <a:pt x="0" y="2955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-5400000">
            <a:off x="15294433" y="7384625"/>
            <a:ext cx="2527758" cy="3747350"/>
          </a:xfrm>
          <a:custGeom>
            <a:avLst/>
            <a:gdLst/>
            <a:ahLst/>
            <a:cxnLst/>
            <a:rect l="l" t="t" r="r" b="b"/>
            <a:pathLst>
              <a:path w="2527758" h="3747350">
                <a:moveTo>
                  <a:pt x="0" y="0"/>
                </a:moveTo>
                <a:lnTo>
                  <a:pt x="2527758" y="0"/>
                </a:lnTo>
                <a:lnTo>
                  <a:pt x="2527758" y="3747350"/>
                </a:lnTo>
                <a:lnTo>
                  <a:pt x="0" y="374735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650788" y="1433502"/>
            <a:ext cx="12036476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Flow of Execution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51804" y="1532113"/>
            <a:ext cx="6581561" cy="7204501"/>
          </a:xfrm>
          <a:custGeom>
            <a:avLst/>
            <a:gdLst/>
            <a:ahLst/>
            <a:cxnLst/>
            <a:rect l="l" t="t" r="r" b="b"/>
            <a:pathLst>
              <a:path w="6581561" h="7204501">
                <a:moveTo>
                  <a:pt x="0" y="0"/>
                </a:moveTo>
                <a:lnTo>
                  <a:pt x="6581561" y="0"/>
                </a:lnTo>
                <a:lnTo>
                  <a:pt x="6581561" y="7204502"/>
                </a:lnTo>
                <a:lnTo>
                  <a:pt x="0" y="7204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7044" r="-179051" b="-8194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7530806" y="1380834"/>
            <a:ext cx="9380444" cy="7355781"/>
          </a:xfrm>
          <a:custGeom>
            <a:avLst/>
            <a:gdLst/>
            <a:ahLst/>
            <a:cxnLst/>
            <a:rect l="l" t="t" r="r" b="b"/>
            <a:pathLst>
              <a:path w="9380444" h="7355781">
                <a:moveTo>
                  <a:pt x="0" y="0"/>
                </a:moveTo>
                <a:lnTo>
                  <a:pt x="9380444" y="0"/>
                </a:lnTo>
                <a:lnTo>
                  <a:pt x="9380444" y="7355781"/>
                </a:lnTo>
                <a:lnTo>
                  <a:pt x="0" y="7355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4849" t="-53814" r="-940" b="-8026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237147" y="7516068"/>
            <a:ext cx="3050853" cy="2945459"/>
          </a:xfrm>
          <a:custGeom>
            <a:avLst/>
            <a:gdLst/>
            <a:ahLst/>
            <a:cxnLst/>
            <a:rect l="l" t="t" r="r" b="b"/>
            <a:pathLst>
              <a:path w="3050853" h="2945459">
                <a:moveTo>
                  <a:pt x="0" y="0"/>
                </a:moveTo>
                <a:lnTo>
                  <a:pt x="3050853" y="0"/>
                </a:lnTo>
                <a:lnTo>
                  <a:pt x="3050853" y="2945459"/>
                </a:lnTo>
                <a:lnTo>
                  <a:pt x="0" y="29454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5400000">
            <a:off x="-792153" y="792153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6"/>
                </a:lnTo>
                <a:lnTo>
                  <a:pt x="0" y="260496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66800" y="1902239"/>
            <a:ext cx="16124732" cy="5605901"/>
          </a:xfrm>
          <a:custGeom>
            <a:avLst/>
            <a:gdLst/>
            <a:ahLst/>
            <a:cxnLst/>
            <a:rect l="l" t="t" r="r" b="b"/>
            <a:pathLst>
              <a:path w="16124732" h="5605901">
                <a:moveTo>
                  <a:pt x="0" y="0"/>
                </a:moveTo>
                <a:lnTo>
                  <a:pt x="16124732" y="0"/>
                </a:lnTo>
                <a:lnTo>
                  <a:pt x="16124732" y="5605901"/>
                </a:lnTo>
                <a:lnTo>
                  <a:pt x="0" y="5605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9147" r="-46" b="-63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5400000">
            <a:off x="14776455" y="61720"/>
            <a:ext cx="3573265" cy="3449825"/>
          </a:xfrm>
          <a:custGeom>
            <a:avLst/>
            <a:gdLst/>
            <a:ahLst/>
            <a:cxnLst/>
            <a:rect l="l" t="t" r="r" b="b"/>
            <a:pathLst>
              <a:path w="3573265" h="3449825">
                <a:moveTo>
                  <a:pt x="0" y="0"/>
                </a:moveTo>
                <a:lnTo>
                  <a:pt x="3573265" y="0"/>
                </a:lnTo>
                <a:lnTo>
                  <a:pt x="3573265" y="3449825"/>
                </a:lnTo>
                <a:lnTo>
                  <a:pt x="0" y="34498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0" y="7825018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5"/>
                </a:lnTo>
                <a:lnTo>
                  <a:pt x="0" y="26049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695722"/>
            <a:chOff x="0" y="0"/>
            <a:chExt cx="4274726" cy="229023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90231"/>
            </a:xfrm>
            <a:custGeom>
              <a:avLst/>
              <a:gdLst/>
              <a:ahLst/>
              <a:cxnLst/>
              <a:rect l="l" t="t" r="r" b="b"/>
              <a:pathLst>
                <a:path w="4274726" h="229023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65905"/>
                  </a:lnTo>
                  <a:cubicBezTo>
                    <a:pt x="4274726" y="2272356"/>
                    <a:pt x="4272163" y="2278544"/>
                    <a:pt x="4267601" y="2283106"/>
                  </a:cubicBezTo>
                  <a:cubicBezTo>
                    <a:pt x="4263039" y="2287668"/>
                    <a:pt x="4256851" y="2290231"/>
                    <a:pt x="4250399" y="2290231"/>
                  </a:cubicBezTo>
                  <a:lnTo>
                    <a:pt x="24327" y="2290231"/>
                  </a:lnTo>
                  <a:cubicBezTo>
                    <a:pt x="10891" y="2290231"/>
                    <a:pt x="0" y="2279340"/>
                    <a:pt x="0" y="226590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3283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350616" y="5932387"/>
            <a:ext cx="2937384" cy="4354613"/>
          </a:xfrm>
          <a:custGeom>
            <a:avLst/>
            <a:gdLst/>
            <a:ahLst/>
            <a:cxnLst/>
            <a:rect l="l" t="t" r="r" b="b"/>
            <a:pathLst>
              <a:path w="2937384" h="4354613">
                <a:moveTo>
                  <a:pt x="0" y="0"/>
                </a:moveTo>
                <a:lnTo>
                  <a:pt x="2937384" y="0"/>
                </a:lnTo>
                <a:lnTo>
                  <a:pt x="2937384" y="4354613"/>
                </a:lnTo>
                <a:lnTo>
                  <a:pt x="0" y="43546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0" y="7247699"/>
            <a:ext cx="4027990" cy="3039301"/>
          </a:xfrm>
          <a:custGeom>
            <a:avLst/>
            <a:gdLst/>
            <a:ahLst/>
            <a:cxnLst/>
            <a:rect l="l" t="t" r="r" b="b"/>
            <a:pathLst>
              <a:path w="4027990" h="3039301">
                <a:moveTo>
                  <a:pt x="0" y="0"/>
                </a:moveTo>
                <a:lnTo>
                  <a:pt x="4027990" y="0"/>
                </a:lnTo>
                <a:lnTo>
                  <a:pt x="4027990" y="3039301"/>
                </a:lnTo>
                <a:lnTo>
                  <a:pt x="0" y="30393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4530621" y="3135609"/>
            <a:ext cx="4817600" cy="3028808"/>
            <a:chOff x="0" y="0"/>
            <a:chExt cx="1292834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92834" cy="812800"/>
            </a:xfrm>
            <a:custGeom>
              <a:avLst/>
              <a:gdLst/>
              <a:ahLst/>
              <a:cxnLst/>
              <a:rect l="l" t="t" r="r" b="b"/>
              <a:pathLst>
                <a:path w="1292834" h="812800">
                  <a:moveTo>
                    <a:pt x="0" y="0"/>
                  </a:moveTo>
                  <a:lnTo>
                    <a:pt x="1292834" y="0"/>
                  </a:lnTo>
                  <a:lnTo>
                    <a:pt x="129283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6"/>
              <a:stretch>
                <a:fillRect l="-701" r="-70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50788" y="1309677"/>
            <a:ext cx="11229653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UI Wireframe/ Mockups: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50788" y="2438860"/>
            <a:ext cx="14733615" cy="491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600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This is the basic UI workflow we developed to visualize the final layout of the web application.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130472" y="3154996"/>
            <a:ext cx="4790177" cy="3011567"/>
            <a:chOff x="0" y="0"/>
            <a:chExt cx="1292834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92834" cy="812800"/>
            </a:xfrm>
            <a:custGeom>
              <a:avLst/>
              <a:gdLst/>
              <a:ahLst/>
              <a:cxnLst/>
              <a:rect l="l" t="t" r="r" b="b"/>
              <a:pathLst>
                <a:path w="1292834" h="812800">
                  <a:moveTo>
                    <a:pt x="0" y="0"/>
                  </a:moveTo>
                  <a:lnTo>
                    <a:pt x="1292834" y="0"/>
                  </a:lnTo>
                  <a:lnTo>
                    <a:pt x="129283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7"/>
              <a:stretch>
                <a:fillRect l="-850" r="-85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530621" y="6373967"/>
            <a:ext cx="4817600" cy="3028808"/>
            <a:chOff x="0" y="0"/>
            <a:chExt cx="1292834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92834" cy="812800"/>
            </a:xfrm>
            <a:custGeom>
              <a:avLst/>
              <a:gdLst/>
              <a:ahLst/>
              <a:cxnLst/>
              <a:rect l="l" t="t" r="r" b="b"/>
              <a:pathLst>
                <a:path w="1292834" h="812800">
                  <a:moveTo>
                    <a:pt x="0" y="0"/>
                  </a:moveTo>
                  <a:lnTo>
                    <a:pt x="1292834" y="0"/>
                  </a:lnTo>
                  <a:lnTo>
                    <a:pt x="129283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8"/>
              <a:stretch>
                <a:fillRect l="-1000" r="-100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130472" y="6391208"/>
            <a:ext cx="4790177" cy="3011567"/>
            <a:chOff x="0" y="0"/>
            <a:chExt cx="1292834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92834" cy="812800"/>
            </a:xfrm>
            <a:custGeom>
              <a:avLst/>
              <a:gdLst/>
              <a:ahLst/>
              <a:cxnLst/>
              <a:rect l="l" t="t" r="r" b="b"/>
              <a:pathLst>
                <a:path w="1292834" h="812800">
                  <a:moveTo>
                    <a:pt x="0" y="0"/>
                  </a:moveTo>
                  <a:lnTo>
                    <a:pt x="1292834" y="0"/>
                  </a:lnTo>
                  <a:lnTo>
                    <a:pt x="129283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9"/>
              <a:stretch>
                <a:fillRect l="-1000" r="-100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2471727"/>
            <a:ext cx="8634094" cy="6465928"/>
          </a:xfrm>
          <a:custGeom>
            <a:avLst/>
            <a:gdLst/>
            <a:ahLst/>
            <a:cxnLst/>
            <a:rect l="l" t="t" r="r" b="b"/>
            <a:pathLst>
              <a:path w="8634094" h="6465928">
                <a:moveTo>
                  <a:pt x="0" y="0"/>
                </a:moveTo>
                <a:lnTo>
                  <a:pt x="8634094" y="0"/>
                </a:lnTo>
                <a:lnTo>
                  <a:pt x="8634094" y="6465928"/>
                </a:lnTo>
                <a:lnTo>
                  <a:pt x="0" y="64659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884" r="-922" b="-990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5400000">
            <a:off x="14494310" y="66679"/>
            <a:ext cx="3860369" cy="3727011"/>
          </a:xfrm>
          <a:custGeom>
            <a:avLst/>
            <a:gdLst/>
            <a:ahLst/>
            <a:cxnLst/>
            <a:rect l="l" t="t" r="r" b="b"/>
            <a:pathLst>
              <a:path w="3860369" h="3727011">
                <a:moveTo>
                  <a:pt x="0" y="0"/>
                </a:moveTo>
                <a:lnTo>
                  <a:pt x="3860369" y="0"/>
                </a:lnTo>
                <a:lnTo>
                  <a:pt x="3860369" y="3727011"/>
                </a:lnTo>
                <a:lnTo>
                  <a:pt x="0" y="3727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0" y="7825018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5"/>
                </a:lnTo>
                <a:lnTo>
                  <a:pt x="0" y="26049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650788" y="1433502"/>
            <a:ext cx="7901506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ER Diagram:</a:t>
            </a:r>
          </a:p>
        </p:txBody>
      </p:sp>
      <p:sp>
        <p:nvSpPr>
          <p:cNvPr id="9" name="Freeform 9"/>
          <p:cNvSpPr/>
          <p:nvPr/>
        </p:nvSpPr>
        <p:spPr>
          <a:xfrm>
            <a:off x="9662794" y="2158186"/>
            <a:ext cx="6007656" cy="6969315"/>
          </a:xfrm>
          <a:custGeom>
            <a:avLst/>
            <a:gdLst/>
            <a:ahLst/>
            <a:cxnLst/>
            <a:rect l="l" t="t" r="r" b="b"/>
            <a:pathLst>
              <a:path w="6007656" h="6969315">
                <a:moveTo>
                  <a:pt x="0" y="0"/>
                </a:moveTo>
                <a:lnTo>
                  <a:pt x="6007656" y="0"/>
                </a:lnTo>
                <a:lnTo>
                  <a:pt x="6007656" y="6969315"/>
                </a:lnTo>
                <a:lnTo>
                  <a:pt x="0" y="69693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4655" r="-5637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5551205" y="2158186"/>
            <a:ext cx="1053255" cy="6969315"/>
          </a:xfrm>
          <a:custGeom>
            <a:avLst/>
            <a:gdLst/>
            <a:ahLst/>
            <a:cxnLst/>
            <a:rect l="l" t="t" r="r" b="b"/>
            <a:pathLst>
              <a:path w="1053255" h="6969315">
                <a:moveTo>
                  <a:pt x="0" y="0"/>
                </a:moveTo>
                <a:lnTo>
                  <a:pt x="1053255" y="0"/>
                </a:lnTo>
                <a:lnTo>
                  <a:pt x="1053255" y="6969315"/>
                </a:lnTo>
                <a:lnTo>
                  <a:pt x="0" y="69693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91951" t="-73078" b="-11576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4921812" y="7067022"/>
            <a:ext cx="3483294" cy="3362962"/>
          </a:xfrm>
          <a:custGeom>
            <a:avLst/>
            <a:gdLst/>
            <a:ahLst/>
            <a:cxnLst/>
            <a:rect l="l" t="t" r="r" b="b"/>
            <a:pathLst>
              <a:path w="3483294" h="3362962">
                <a:moveTo>
                  <a:pt x="0" y="0"/>
                </a:moveTo>
                <a:lnTo>
                  <a:pt x="3483294" y="0"/>
                </a:lnTo>
                <a:lnTo>
                  <a:pt x="3483294" y="3362961"/>
                </a:lnTo>
                <a:lnTo>
                  <a:pt x="0" y="3362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1" name="Picture 10" descr="A diagram of a company&#10;&#10;AI-generated content may be incorrect.">
            <a:extLst>
              <a:ext uri="{FF2B5EF4-FFF2-40B4-BE49-F238E27FC236}">
                <a16:creationId xmlns:a16="http://schemas.microsoft.com/office/drawing/2014/main" id="{C50829D5-0138-0F8A-6E04-651FCCFEEF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548"/>
          <a:stretch/>
        </p:blipFill>
        <p:spPr>
          <a:xfrm>
            <a:off x="1028700" y="2491684"/>
            <a:ext cx="6324243" cy="5794159"/>
          </a:xfrm>
          <a:prstGeom prst="rect">
            <a:avLst/>
          </a:prstGeom>
        </p:spPr>
      </p:pic>
      <p:sp>
        <p:nvSpPr>
          <p:cNvPr id="7" name="Freeform 7"/>
          <p:cNvSpPr/>
          <p:nvPr/>
        </p:nvSpPr>
        <p:spPr>
          <a:xfrm>
            <a:off x="0" y="7825018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5"/>
                </a:lnTo>
                <a:lnTo>
                  <a:pt x="0" y="26049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650788" y="1433502"/>
            <a:ext cx="7901506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Class Diagram:</a:t>
            </a:r>
          </a:p>
        </p:txBody>
      </p:sp>
      <p:pic>
        <p:nvPicPr>
          <p:cNvPr id="12" name="Picture 11" descr="A diagram of a company">
            <a:extLst>
              <a:ext uri="{FF2B5EF4-FFF2-40B4-BE49-F238E27FC236}">
                <a16:creationId xmlns:a16="http://schemas.microsoft.com/office/drawing/2014/main" id="{D47FD317-E325-D101-C4BF-F463C96AB2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08" b="36626"/>
          <a:stretch/>
        </p:blipFill>
        <p:spPr>
          <a:xfrm>
            <a:off x="7003711" y="2524125"/>
            <a:ext cx="6102689" cy="5057775"/>
          </a:xfrm>
          <a:prstGeom prst="rect">
            <a:avLst/>
          </a:prstGeom>
        </p:spPr>
      </p:pic>
      <p:pic>
        <p:nvPicPr>
          <p:cNvPr id="14" name="Picture 13" descr="A diagram of a company">
            <a:extLst>
              <a:ext uri="{FF2B5EF4-FFF2-40B4-BE49-F238E27FC236}">
                <a16:creationId xmlns:a16="http://schemas.microsoft.com/office/drawing/2014/main" id="{11F46CBC-69AB-8FDD-C8B0-C20A3BF8A5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37" t="59626" r="-1247" b="317"/>
          <a:stretch/>
        </p:blipFill>
        <p:spPr>
          <a:xfrm>
            <a:off x="13944600" y="2138362"/>
            <a:ext cx="2209800" cy="6500802"/>
          </a:xfrm>
          <a:prstGeom prst="rect">
            <a:avLst/>
          </a:prstGeom>
        </p:spPr>
      </p:pic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EB2E0543-A207-1AF7-50A6-DE59A0D01AE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242079" y="2523667"/>
            <a:ext cx="5761718" cy="5864234"/>
          </a:xfrm>
          <a:prstGeom prst="bentConnector5">
            <a:avLst>
              <a:gd name="adj1" fmla="val -3968"/>
              <a:gd name="adj2" fmla="val 47771"/>
              <a:gd name="adj3" fmla="val 103968"/>
            </a:avLst>
          </a:prstGeom>
          <a:ln>
            <a:solidFill>
              <a:schemeClr val="tx1"/>
            </a:solidFill>
            <a:tailEnd type="triangle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4C515FAE-7D9F-9596-695F-3223FCC3ACDE}"/>
              </a:ext>
            </a:extLst>
          </p:cNvPr>
          <p:cNvCxnSpPr>
            <a:cxnSpLocks/>
            <a:endCxn id="14" idx="0"/>
          </p:cNvCxnSpPr>
          <p:nvPr/>
        </p:nvCxnSpPr>
        <p:spPr>
          <a:xfrm rot="5400000" flipH="1" flipV="1">
            <a:off x="11114710" y="4485310"/>
            <a:ext cx="6281738" cy="1587842"/>
          </a:xfrm>
          <a:prstGeom prst="bentConnector3">
            <a:avLst>
              <a:gd name="adj1" fmla="val 103639"/>
            </a:avLst>
          </a:prstGeom>
          <a:ln>
            <a:solidFill>
              <a:schemeClr val="tx1"/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89F49F59-8ABE-1CE5-D36F-35F0F7D7B89B}"/>
              </a:ext>
            </a:extLst>
          </p:cNvPr>
          <p:cNvCxnSpPr>
            <a:cxnSpLocks/>
          </p:cNvCxnSpPr>
          <p:nvPr/>
        </p:nvCxnSpPr>
        <p:spPr>
          <a:xfrm>
            <a:off x="12039600" y="7598228"/>
            <a:ext cx="1422058" cy="821656"/>
          </a:xfrm>
          <a:prstGeom prst="bentConnector3">
            <a:avLst>
              <a:gd name="adj1" fmla="val 1009"/>
            </a:avLst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98E70C6-9630-9EAA-8D86-BA9193340880}"/>
                  </a:ext>
                </a:extLst>
              </p14:cNvPr>
              <p14:cNvContentPartPr/>
              <p14:nvPr/>
            </p14:nvContentPartPr>
            <p14:xfrm>
              <a:off x="12222109" y="7604692"/>
              <a:ext cx="9720" cy="7812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98E70C6-9630-9EAA-8D86-BA919334088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215989" y="7598572"/>
                <a:ext cx="2196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7CEE5D6C-AA7B-387C-8418-EABE624E8CD5}"/>
                  </a:ext>
                </a:extLst>
              </p14:cNvPr>
              <p14:cNvContentPartPr/>
              <p14:nvPr/>
            </p14:nvContentPartPr>
            <p14:xfrm>
              <a:off x="12208789" y="7503532"/>
              <a:ext cx="360" cy="3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CEE5D6C-AA7B-387C-8418-EABE624E8CD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145789" y="7440532"/>
                <a:ext cx="126000" cy="12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23543F39-F703-D308-45A2-8C624BD0CC8C}"/>
              </a:ext>
            </a:extLst>
          </p:cNvPr>
          <p:cNvGrpSpPr/>
          <p:nvPr/>
        </p:nvGrpSpPr>
        <p:grpSpPr>
          <a:xfrm>
            <a:off x="15167989" y="6464932"/>
            <a:ext cx="239040" cy="28080"/>
            <a:chOff x="15167989" y="6464932"/>
            <a:chExt cx="239040" cy="28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39E3C34E-3975-5134-9892-FA6F1B4B49B5}"/>
                    </a:ext>
                  </a:extLst>
                </p14:cNvPr>
                <p14:cNvContentPartPr/>
                <p14:nvPr/>
              </p14:nvContentPartPr>
              <p14:xfrm>
                <a:off x="15167989" y="6492652"/>
                <a:ext cx="360" cy="36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39E3C34E-3975-5134-9892-FA6F1B4B49B5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5104989" y="6429652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0E7113DB-A7CC-B4A5-C225-92D249FF08C0}"/>
                    </a:ext>
                  </a:extLst>
                </p14:cNvPr>
                <p14:cNvContentPartPr/>
                <p14:nvPr/>
              </p14:nvContentPartPr>
              <p14:xfrm>
                <a:off x="15268069" y="6483292"/>
                <a:ext cx="1080" cy="36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0E7113DB-A7CC-B4A5-C225-92D249FF08C0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5205429" y="6420652"/>
                  <a:ext cx="12672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7271719C-0C54-291F-5045-6B4B67648460}"/>
                    </a:ext>
                  </a:extLst>
                </p14:cNvPr>
                <p14:cNvContentPartPr/>
                <p14:nvPr/>
              </p14:nvContentPartPr>
              <p14:xfrm>
                <a:off x="15401269" y="6487972"/>
                <a:ext cx="5760" cy="360"/>
              </p14:xfrm>
            </p:contentPart>
          </mc:Choice>
          <mc:Fallback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7271719C-0C54-291F-5045-6B4B67648460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5338629" y="6424972"/>
                  <a:ext cx="1314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B14CEA78-5F7D-CB16-C8A3-1CBB8F40AF35}"/>
                    </a:ext>
                  </a:extLst>
                </p14:cNvPr>
                <p14:cNvContentPartPr/>
                <p14:nvPr/>
              </p14:nvContentPartPr>
              <p14:xfrm>
                <a:off x="15342589" y="6464932"/>
                <a:ext cx="360" cy="36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B14CEA78-5F7D-CB16-C8A3-1CBB8F40AF35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5279589" y="6401932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705DAE23-105C-630D-167C-AB03F62A64F1}"/>
                    </a:ext>
                  </a:extLst>
                </p14:cNvPr>
                <p14:cNvContentPartPr/>
                <p14:nvPr/>
              </p14:nvContentPartPr>
              <p14:xfrm>
                <a:off x="15342589" y="6464932"/>
                <a:ext cx="360" cy="360"/>
              </p14:xfrm>
            </p:contentPart>
          </mc:Choice>
          <mc:Fallback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705DAE23-105C-630D-167C-AB03F62A64F1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5279589" y="6401932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424F4BA7-7794-7BCF-FE85-71B7A747BE0D}"/>
                    </a:ext>
                  </a:extLst>
                </p14:cNvPr>
                <p14:cNvContentPartPr/>
                <p14:nvPr/>
              </p14:nvContentPartPr>
              <p14:xfrm>
                <a:off x="15342589" y="6464932"/>
                <a:ext cx="360" cy="360"/>
              </p14:xfrm>
            </p:contentPart>
          </mc:Choice>
          <mc:Fallback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424F4BA7-7794-7BCF-FE85-71B7A747BE0D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5279589" y="6401932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AE0C37B1-532A-2256-BB00-A68C8A66454D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2145491" y="7437644"/>
            <a:ext cx="351309" cy="16532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CA82F10-C47A-F6FC-49F6-1613236C84F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5074323" y="2574925"/>
            <a:ext cx="323895" cy="15242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ECB4C16-D3BB-97BE-0859-98B1592B4212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5152026" y="6371954"/>
            <a:ext cx="168488" cy="18380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5400000">
            <a:off x="14873506" y="-663620"/>
            <a:ext cx="2750873" cy="4078114"/>
          </a:xfrm>
          <a:custGeom>
            <a:avLst/>
            <a:gdLst/>
            <a:ahLst/>
            <a:cxnLst/>
            <a:rect l="l" t="t" r="r" b="b"/>
            <a:pathLst>
              <a:path w="2750873" h="4078114">
                <a:moveTo>
                  <a:pt x="0" y="0"/>
                </a:moveTo>
                <a:lnTo>
                  <a:pt x="2750874" y="0"/>
                </a:lnTo>
                <a:lnTo>
                  <a:pt x="2750874" y="4078114"/>
                </a:lnTo>
                <a:lnTo>
                  <a:pt x="0" y="40781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2470347" y="2750873"/>
          <a:ext cx="13347306" cy="6248401"/>
        </p:xfrm>
        <a:graphic>
          <a:graphicData uri="http://schemas.openxmlformats.org/drawingml/2006/table">
            <a:tbl>
              <a:tblPr/>
              <a:tblGrid>
                <a:gridCol w="66736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36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17096">
                <a:tc>
                  <a:txBody>
                    <a:bodyPr/>
                    <a:lstStyle/>
                    <a:p>
                      <a:pPr algn="ctr">
                        <a:lnSpc>
                          <a:spcPts val="5599"/>
                        </a:lnSpc>
                        <a:defRPr/>
                      </a:pPr>
                      <a:r>
                        <a:rPr lang="en-US" sz="39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Task Done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5B5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599"/>
                        </a:lnSpc>
                        <a:defRPr/>
                      </a:pPr>
                      <a:r>
                        <a:rPr lang="en-US" sz="39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Done By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5B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6261"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Project Discussion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1st Feb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6261"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Finalizing Requirments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9th Feb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6261"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Functionality Discussion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12th Feb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261"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SRS and SDD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19th Feb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06261"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Presentation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22nd Feb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Freeform 7"/>
          <p:cNvSpPr/>
          <p:nvPr/>
        </p:nvSpPr>
        <p:spPr>
          <a:xfrm>
            <a:off x="0" y="7266270"/>
            <a:ext cx="3916742" cy="2955360"/>
          </a:xfrm>
          <a:custGeom>
            <a:avLst/>
            <a:gdLst/>
            <a:ahLst/>
            <a:cxnLst/>
            <a:rect l="l" t="t" r="r" b="b"/>
            <a:pathLst>
              <a:path w="3916742" h="2955360">
                <a:moveTo>
                  <a:pt x="0" y="0"/>
                </a:moveTo>
                <a:lnTo>
                  <a:pt x="3916742" y="0"/>
                </a:lnTo>
                <a:lnTo>
                  <a:pt x="3916742" y="2955360"/>
                </a:lnTo>
                <a:lnTo>
                  <a:pt x="0" y="29553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650788" y="1433502"/>
            <a:ext cx="7901506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Progress: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E5735E-5756-7554-2E42-267464690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8BF1AE4-8557-EDA1-7DD2-80D128E1E5DD}"/>
              </a:ext>
            </a:extLst>
          </p:cNvPr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B8ACE96-404B-986C-AD2B-882D27BE1243}"/>
                </a:ext>
              </a:extLst>
            </p:cNvPr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3D0DB9F-3A2A-512D-FAAF-60BFB83CE244}"/>
                </a:ext>
              </a:extLst>
            </p:cNvPr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AAD374BD-515D-7855-768F-62D37FCA62FD}"/>
              </a:ext>
            </a:extLst>
          </p:cNvPr>
          <p:cNvSpPr/>
          <p:nvPr/>
        </p:nvSpPr>
        <p:spPr>
          <a:xfrm rot="-5400000">
            <a:off x="14873506" y="-663620"/>
            <a:ext cx="2750873" cy="4078114"/>
          </a:xfrm>
          <a:custGeom>
            <a:avLst/>
            <a:gdLst/>
            <a:ahLst/>
            <a:cxnLst/>
            <a:rect l="l" t="t" r="r" b="b"/>
            <a:pathLst>
              <a:path w="2750873" h="4078114">
                <a:moveTo>
                  <a:pt x="0" y="0"/>
                </a:moveTo>
                <a:lnTo>
                  <a:pt x="2750874" y="0"/>
                </a:lnTo>
                <a:lnTo>
                  <a:pt x="2750874" y="4078114"/>
                </a:lnTo>
                <a:lnTo>
                  <a:pt x="0" y="40781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D03CEBD-FD1D-B9B2-B630-E176E79ADD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1274118"/>
              </p:ext>
            </p:extLst>
          </p:nvPr>
        </p:nvGraphicFramePr>
        <p:xfrm>
          <a:off x="2514600" y="2476500"/>
          <a:ext cx="13607853" cy="6558694"/>
        </p:xfrm>
        <a:graphic>
          <a:graphicData uri="http://schemas.openxmlformats.org/drawingml/2006/table">
            <a:tbl>
              <a:tblPr/>
              <a:tblGrid>
                <a:gridCol w="2177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356743950"/>
                    </a:ext>
                  </a:extLst>
                </a:gridCol>
                <a:gridCol w="5562600">
                  <a:extLst>
                    <a:ext uri="{9D8B030D-6E8A-4147-A177-3AD203B41FA5}">
                      <a16:colId xmlns:a16="http://schemas.microsoft.com/office/drawing/2014/main" val="3728198302"/>
                    </a:ext>
                  </a:extLst>
                </a:gridCol>
              </a:tblGrid>
              <a:tr h="361097">
                <a:tc>
                  <a:txBody>
                    <a:bodyPr/>
                    <a:lstStyle/>
                    <a:p>
                      <a:r>
                        <a:rPr lang="en-US" b="1"/>
                        <a:t>Phase</a:t>
                      </a:r>
                      <a:endParaRPr lang="en-US"/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5B5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Task/Activity</a:t>
                      </a:r>
                      <a:endParaRPr lang="en-US" dirty="0"/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5B5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Date</a:t>
                      </a:r>
                      <a:endParaRPr lang="en-US" dirty="0"/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5B5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Key Deliverables</a:t>
                      </a:r>
                      <a:endParaRPr lang="en-US"/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5B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3307">
                <a:tc>
                  <a:txBody>
                    <a:bodyPr/>
                    <a:lstStyle/>
                    <a:p>
                      <a:r>
                        <a:rPr lang="en-US" b="1" dirty="0"/>
                        <a:t>Requirements &amp; Planning</a:t>
                      </a:r>
                      <a:endParaRPr lang="en-US" dirty="0"/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Finalize requirements, SDD, diagrams (ER, class), and requirements matrix.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 24, 2025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Complete SDD and documentation, finalized requirements matrix, ER &amp; class diagrams.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2741">
                <a:tc>
                  <a:txBody>
                    <a:bodyPr/>
                    <a:lstStyle/>
                    <a:p>
                      <a:r>
                        <a:rPr lang="en-US" b="1" dirty="0"/>
                        <a:t>System &amp; UI Design</a:t>
                      </a:r>
                      <a:endParaRPr lang="en-US" dirty="0"/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Create system architecture, UI wireframes, and design mockups (focusing on key UI buttons and interactions).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 5, 2025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Architecture diagrams and UI design sketches/mockups.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2741">
                <a:tc>
                  <a:txBody>
                    <a:bodyPr/>
                    <a:lstStyle/>
                    <a:p>
                      <a:r>
                        <a:rPr lang="en-US" b="1" dirty="0"/>
                        <a:t>Database &amp; Backend Development</a:t>
                      </a:r>
                      <a:endParaRPr lang="en-US" dirty="0"/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Develop the database schema and implement core backend functionality (user auth, CRUD for goals/habits, etc.).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 18, 2025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Functional database schema and backend API endpoints for core operations.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2741">
                <a:tc>
                  <a:txBody>
                    <a:bodyPr/>
                    <a:lstStyle/>
                    <a:p>
                      <a:r>
                        <a:rPr lang="en-US" b="1" dirty="0"/>
                        <a:t>Frontend Development</a:t>
                      </a:r>
                      <a:endParaRPr lang="en-US" dirty="0"/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Build and integrate UI components with backend services; implement main UI buttons and interactions.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 25, 2025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Working user interface with key screens (authentication, dashboard, habit tracking, customization).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3307">
                <a:tc>
                  <a:txBody>
                    <a:bodyPr/>
                    <a:lstStyle/>
                    <a:p>
                      <a:r>
                        <a:rPr lang="en-US" b="1" dirty="0"/>
                        <a:t>Integration &amp; Testing</a:t>
                      </a:r>
                      <a:endParaRPr lang="en-US" dirty="0"/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Integrate frontend with backend; perform unit and integration testing; fix bugs.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Apr 15, 2025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 stable, integrated system with test results and bug fixes documented.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73564">
                <a:tc>
                  <a:txBody>
                    <a:bodyPr/>
                    <a:lstStyle/>
                    <a:p>
                      <a:r>
                        <a:rPr lang="en-US" b="1" dirty="0"/>
                        <a:t>Final Report &amp; Documentation</a:t>
                      </a:r>
                      <a:endParaRPr lang="en-US" dirty="0"/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Prepare final project report, update documentation, and compile any demonstration materials (screenshots, videos).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Apr 28, 2025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Final report, updated SDD, and all supporting documentation ready for submission.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997925"/>
                  </a:ext>
                </a:extLst>
              </a:tr>
              <a:tr h="902741">
                <a:tc>
                  <a:txBody>
                    <a:bodyPr/>
                    <a:lstStyle/>
                    <a:p>
                      <a:r>
                        <a:rPr lang="en-US" b="1" dirty="0"/>
                        <a:t>Buffer &amp; Final Adjustments</a:t>
                      </a:r>
                      <a:endParaRPr lang="en-US" dirty="0"/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Last-minute tweaks and review to ensure all requirements are met and the final report is complete.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 , 2025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Final polished project and documentation; project ready for academic submission.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0490122"/>
                  </a:ext>
                </a:extLst>
              </a:tr>
            </a:tbl>
          </a:graphicData>
        </a:graphic>
      </p:graphicFrame>
      <p:sp>
        <p:nvSpPr>
          <p:cNvPr id="7" name="Freeform 7">
            <a:extLst>
              <a:ext uri="{FF2B5EF4-FFF2-40B4-BE49-F238E27FC236}">
                <a16:creationId xmlns:a16="http://schemas.microsoft.com/office/drawing/2014/main" id="{5DFDC9FA-598F-80CB-5093-4BCFFA3CE737}"/>
              </a:ext>
            </a:extLst>
          </p:cNvPr>
          <p:cNvSpPr/>
          <p:nvPr/>
        </p:nvSpPr>
        <p:spPr>
          <a:xfrm rot="14168886">
            <a:off x="-1392880" y="7925281"/>
            <a:ext cx="3916742" cy="2955360"/>
          </a:xfrm>
          <a:custGeom>
            <a:avLst/>
            <a:gdLst/>
            <a:ahLst/>
            <a:cxnLst/>
            <a:rect l="l" t="t" r="r" b="b"/>
            <a:pathLst>
              <a:path w="3916742" h="2955360">
                <a:moveTo>
                  <a:pt x="0" y="0"/>
                </a:moveTo>
                <a:lnTo>
                  <a:pt x="3916742" y="0"/>
                </a:lnTo>
                <a:lnTo>
                  <a:pt x="3916742" y="2955360"/>
                </a:lnTo>
                <a:lnTo>
                  <a:pt x="0" y="29553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2A64D88-8060-56F0-3E97-0AD3AB7A1F9C}"/>
              </a:ext>
            </a:extLst>
          </p:cNvPr>
          <p:cNvSpPr txBox="1"/>
          <p:nvPr/>
        </p:nvSpPr>
        <p:spPr>
          <a:xfrm>
            <a:off x="1650788" y="1433502"/>
            <a:ext cx="7901506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Timeline:</a:t>
            </a:r>
          </a:p>
        </p:txBody>
      </p:sp>
    </p:spTree>
    <p:extLst>
      <p:ext uri="{BB962C8B-B14F-4D97-AF65-F5344CB8AC3E}">
        <p14:creationId xmlns:p14="http://schemas.microsoft.com/office/powerpoint/2010/main" val="1642630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658776" y="3424269"/>
            <a:ext cx="4629224" cy="6862731"/>
          </a:xfrm>
          <a:custGeom>
            <a:avLst/>
            <a:gdLst/>
            <a:ahLst/>
            <a:cxnLst/>
            <a:rect l="l" t="t" r="r" b="b"/>
            <a:pathLst>
              <a:path w="4629224" h="6862731">
                <a:moveTo>
                  <a:pt x="0" y="0"/>
                </a:moveTo>
                <a:lnTo>
                  <a:pt x="4629224" y="0"/>
                </a:lnTo>
                <a:lnTo>
                  <a:pt x="4629224" y="6862731"/>
                </a:lnTo>
                <a:lnTo>
                  <a:pt x="0" y="68627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10800000">
            <a:off x="0" y="0"/>
            <a:ext cx="5453349" cy="4114800"/>
          </a:xfrm>
          <a:custGeom>
            <a:avLst/>
            <a:gdLst/>
            <a:ahLst/>
            <a:cxnLst/>
            <a:rect l="l" t="t" r="r" b="b"/>
            <a:pathLst>
              <a:path w="5453349" h="4114800">
                <a:moveTo>
                  <a:pt x="0" y="0"/>
                </a:moveTo>
                <a:lnTo>
                  <a:pt x="5453349" y="0"/>
                </a:lnTo>
                <a:lnTo>
                  <a:pt x="54533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3350968" y="2698560"/>
            <a:ext cx="11586064" cy="5956681"/>
            <a:chOff x="0" y="0"/>
            <a:chExt cx="15448085" cy="7942241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0"/>
              <a:ext cx="15448085" cy="3333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0"/>
                </a:lnSpc>
              </a:pPr>
              <a:r>
                <a:rPr lang="en-US" sz="15000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Thank You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237190" y="3273086"/>
              <a:ext cx="14973706" cy="46691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400"/>
                </a:lnSpc>
              </a:pPr>
              <a:r>
                <a:rPr lang="en-US" sz="5400">
                  <a:solidFill>
                    <a:srgbClr val="000000"/>
                  </a:solidFill>
                  <a:latin typeface="KG Primary Penmanship"/>
                  <a:ea typeface="KG Primary Penmanship"/>
                  <a:cs typeface="KG Primary Penmanship"/>
                  <a:sym typeface="KG Primary Penmanship"/>
                </a:rPr>
                <a:t>Abhi Bhardwaj</a:t>
              </a:r>
            </a:p>
            <a:p>
              <a:pPr algn="ctr">
                <a:lnSpc>
                  <a:spcPts val="5400"/>
                </a:lnSpc>
              </a:pPr>
              <a:r>
                <a:rPr lang="en-US" sz="5400">
                  <a:solidFill>
                    <a:srgbClr val="000000"/>
                  </a:solidFill>
                  <a:latin typeface="KG Primary Penmanship"/>
                  <a:ea typeface="KG Primary Penmanship"/>
                  <a:cs typeface="KG Primary Penmanship"/>
                  <a:sym typeface="KG Primary Penmanship"/>
                </a:rPr>
                <a:t>Adarsh Bajpai</a:t>
              </a:r>
            </a:p>
            <a:p>
              <a:pPr algn="ctr">
                <a:lnSpc>
                  <a:spcPts val="5400"/>
                </a:lnSpc>
              </a:pPr>
              <a:r>
                <a:rPr lang="en-US" sz="5400">
                  <a:solidFill>
                    <a:srgbClr val="000000"/>
                  </a:solidFill>
                  <a:latin typeface="KG Primary Penmanship"/>
                  <a:ea typeface="KG Primary Penmanship"/>
                  <a:cs typeface="KG Primary Penmanship"/>
                  <a:sym typeface="KG Primary Penmanship"/>
                </a:rPr>
                <a:t>Avijith Manikandan</a:t>
              </a:r>
            </a:p>
            <a:p>
              <a:pPr algn="ctr">
                <a:lnSpc>
                  <a:spcPts val="5400"/>
                </a:lnSpc>
              </a:pPr>
              <a:r>
                <a:rPr lang="en-US" sz="5400">
                  <a:solidFill>
                    <a:srgbClr val="000000"/>
                  </a:solidFill>
                  <a:latin typeface="KG Primary Penmanship"/>
                  <a:ea typeface="KG Primary Penmanship"/>
                  <a:cs typeface="KG Primary Penmanship"/>
                  <a:sym typeface="KG Primary Penmanship"/>
                </a:rPr>
                <a:t>Anmol Ranjan</a:t>
              </a:r>
            </a:p>
            <a:p>
              <a:pPr algn="ctr">
                <a:lnSpc>
                  <a:spcPts val="5400"/>
                </a:lnSpc>
              </a:pPr>
              <a:r>
                <a:rPr lang="en-US" sz="5400">
                  <a:solidFill>
                    <a:srgbClr val="000000"/>
                  </a:solidFill>
                  <a:latin typeface="KG Primary Penmanship"/>
                  <a:ea typeface="KG Primary Penmanship"/>
                  <a:cs typeface="KG Primary Penmanship"/>
                  <a:sym typeface="KG Primary Penmanship"/>
                </a:rPr>
                <a:t>Srachet Rai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38225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5400000">
            <a:off x="14494310" y="66679"/>
            <a:ext cx="3860369" cy="3727011"/>
          </a:xfrm>
          <a:custGeom>
            <a:avLst/>
            <a:gdLst/>
            <a:ahLst/>
            <a:cxnLst/>
            <a:rect l="l" t="t" r="r" b="b"/>
            <a:pathLst>
              <a:path w="3860369" h="3727011">
                <a:moveTo>
                  <a:pt x="0" y="0"/>
                </a:moveTo>
                <a:lnTo>
                  <a:pt x="3860369" y="0"/>
                </a:lnTo>
                <a:lnTo>
                  <a:pt x="3860369" y="3727011"/>
                </a:lnTo>
                <a:lnTo>
                  <a:pt x="0" y="37270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0" y="7825018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5"/>
                </a:lnTo>
                <a:lnTo>
                  <a:pt x="0" y="26049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757146" y="1655411"/>
            <a:ext cx="8485918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Problem Statement: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57146" y="3653609"/>
            <a:ext cx="14773707" cy="229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4999" spc="64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Users face challenges in managing their daily routines, as existing tools often lack integration and personalization in tracking habits, goals, and productivity.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5400000">
            <a:off x="14494310" y="66679"/>
            <a:ext cx="3860369" cy="3727011"/>
          </a:xfrm>
          <a:custGeom>
            <a:avLst/>
            <a:gdLst/>
            <a:ahLst/>
            <a:cxnLst/>
            <a:rect l="l" t="t" r="r" b="b"/>
            <a:pathLst>
              <a:path w="3860369" h="3727011">
                <a:moveTo>
                  <a:pt x="0" y="0"/>
                </a:moveTo>
                <a:lnTo>
                  <a:pt x="3860369" y="0"/>
                </a:lnTo>
                <a:lnTo>
                  <a:pt x="3860369" y="3727011"/>
                </a:lnTo>
                <a:lnTo>
                  <a:pt x="0" y="37270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0" y="7825018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5"/>
                </a:lnTo>
                <a:lnTo>
                  <a:pt x="0" y="26049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650788" y="1433502"/>
            <a:ext cx="8485918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Our Solution: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18513" y="2816411"/>
            <a:ext cx="14927175" cy="3706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760"/>
              </a:lnSpc>
            </a:pPr>
            <a:r>
              <a:rPr lang="en-US" sz="4500" dirty="0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Our project provides a comprehensive solution with: </a:t>
            </a:r>
          </a:p>
          <a:p>
            <a:pPr marL="971550" lvl="1" indent="-485775" algn="just">
              <a:lnSpc>
                <a:spcPts val="5760"/>
              </a:lnSpc>
              <a:buFont typeface="Arial"/>
              <a:buChar char="•"/>
            </a:pPr>
            <a:r>
              <a:rPr lang="en-US" sz="4500" dirty="0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A Habit Tracker that seamlessly integrates habit and goal tracking.</a:t>
            </a:r>
          </a:p>
          <a:p>
            <a:pPr marL="971550" lvl="1" indent="-485775" algn="just">
              <a:lnSpc>
                <a:spcPts val="5760"/>
              </a:lnSpc>
              <a:buFont typeface="Arial"/>
              <a:buChar char="•"/>
            </a:pPr>
            <a:r>
              <a:rPr lang="en-US" sz="4500" dirty="0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A Note Taking Module and an AI Chatbot for efficient task management.</a:t>
            </a:r>
          </a:p>
          <a:p>
            <a:pPr marL="971550" lvl="1" indent="-485775" algn="just">
              <a:lnSpc>
                <a:spcPts val="5760"/>
              </a:lnSpc>
              <a:buFont typeface="Arial"/>
              <a:buChar char="•"/>
            </a:pPr>
            <a:r>
              <a:rPr lang="en-US" sz="4500" dirty="0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A Focus Mode that combines a Pomodoro timer with Zen Garden visualization to track progress.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EF124-2304-530A-A75E-25D659E1F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mall garden with purple flowers">
            <a:extLst>
              <a:ext uri="{FF2B5EF4-FFF2-40B4-BE49-F238E27FC236}">
                <a16:creationId xmlns:a16="http://schemas.microsoft.com/office/drawing/2014/main" id="{AC88646D-0ED7-1372-AA38-C14EB0B46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6" b="25141"/>
          <a:stretch/>
        </p:blipFill>
        <p:spPr>
          <a:xfrm>
            <a:off x="7760319" y="3165718"/>
            <a:ext cx="10146681" cy="46123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079790-BABF-007C-4351-F558FC78523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622" b="931"/>
          <a:stretch/>
        </p:blipFill>
        <p:spPr>
          <a:xfrm>
            <a:off x="521319" y="3165718"/>
            <a:ext cx="7398296" cy="4612311"/>
          </a:xfrm>
          <a:prstGeom prst="rect">
            <a:avLst/>
          </a:prstGeom>
        </p:spPr>
      </p:pic>
      <p:sp>
        <p:nvSpPr>
          <p:cNvPr id="5" name="Freeform 5">
            <a:extLst>
              <a:ext uri="{FF2B5EF4-FFF2-40B4-BE49-F238E27FC236}">
                <a16:creationId xmlns:a16="http://schemas.microsoft.com/office/drawing/2014/main" id="{A30F18B7-F41B-088A-948B-69FE7DF46056}"/>
              </a:ext>
            </a:extLst>
          </p:cNvPr>
          <p:cNvSpPr/>
          <p:nvPr/>
        </p:nvSpPr>
        <p:spPr>
          <a:xfrm rot="-5400000">
            <a:off x="14494310" y="66679"/>
            <a:ext cx="3860369" cy="3727011"/>
          </a:xfrm>
          <a:custGeom>
            <a:avLst/>
            <a:gdLst/>
            <a:ahLst/>
            <a:cxnLst/>
            <a:rect l="l" t="t" r="r" b="b"/>
            <a:pathLst>
              <a:path w="3860369" h="3727011">
                <a:moveTo>
                  <a:pt x="0" y="0"/>
                </a:moveTo>
                <a:lnTo>
                  <a:pt x="3860369" y="0"/>
                </a:lnTo>
                <a:lnTo>
                  <a:pt x="3860369" y="3727011"/>
                </a:lnTo>
                <a:lnTo>
                  <a:pt x="0" y="37270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14D65BF7-B860-0032-F497-1E59DC317F74}"/>
              </a:ext>
            </a:extLst>
          </p:cNvPr>
          <p:cNvSpPr/>
          <p:nvPr/>
        </p:nvSpPr>
        <p:spPr>
          <a:xfrm>
            <a:off x="0" y="7825018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5"/>
                </a:lnTo>
                <a:lnTo>
                  <a:pt x="0" y="26049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2F3A2D15-B6DB-9465-7EBF-CEF8DA56661B}"/>
              </a:ext>
            </a:extLst>
          </p:cNvPr>
          <p:cNvSpPr txBox="1"/>
          <p:nvPr/>
        </p:nvSpPr>
        <p:spPr>
          <a:xfrm>
            <a:off x="1650788" y="1433502"/>
            <a:ext cx="14046412" cy="1169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600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Zen Garden: </a:t>
            </a:r>
          </a:p>
          <a:p>
            <a:pPr algn="l"/>
            <a:r>
              <a:rPr lang="en-US" sz="160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(This is just a representation that we have come up with. This only defines the functionality of the Garden)</a:t>
            </a:r>
          </a:p>
        </p:txBody>
      </p:sp>
    </p:spTree>
    <p:extLst>
      <p:ext uri="{BB962C8B-B14F-4D97-AF65-F5344CB8AC3E}">
        <p14:creationId xmlns:p14="http://schemas.microsoft.com/office/powerpoint/2010/main" val="2931663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4FE6E-0FF7-9AB8-CEEC-2C12015C7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mall garden with purple flowers">
            <a:extLst>
              <a:ext uri="{FF2B5EF4-FFF2-40B4-BE49-F238E27FC236}">
                <a16:creationId xmlns:a16="http://schemas.microsoft.com/office/drawing/2014/main" id="{51E2F41C-F8BE-0427-0098-71B5A02F5A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6" b="25141"/>
          <a:stretch/>
        </p:blipFill>
        <p:spPr>
          <a:xfrm>
            <a:off x="1039964" y="1459701"/>
            <a:ext cx="16208071" cy="7367598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" name="Freeform 5">
            <a:extLst>
              <a:ext uri="{FF2B5EF4-FFF2-40B4-BE49-F238E27FC236}">
                <a16:creationId xmlns:a16="http://schemas.microsoft.com/office/drawing/2014/main" id="{7A8E444B-053B-E843-5BBC-D494AB61FA67}"/>
              </a:ext>
            </a:extLst>
          </p:cNvPr>
          <p:cNvSpPr/>
          <p:nvPr/>
        </p:nvSpPr>
        <p:spPr>
          <a:xfrm rot="-5400000">
            <a:off x="14494310" y="66679"/>
            <a:ext cx="3860369" cy="3727011"/>
          </a:xfrm>
          <a:custGeom>
            <a:avLst/>
            <a:gdLst/>
            <a:ahLst/>
            <a:cxnLst/>
            <a:rect l="l" t="t" r="r" b="b"/>
            <a:pathLst>
              <a:path w="3860369" h="3727011">
                <a:moveTo>
                  <a:pt x="0" y="0"/>
                </a:moveTo>
                <a:lnTo>
                  <a:pt x="3860369" y="0"/>
                </a:lnTo>
                <a:lnTo>
                  <a:pt x="3860369" y="3727011"/>
                </a:lnTo>
                <a:lnTo>
                  <a:pt x="0" y="3727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43EC29DF-05E5-E2C9-8565-9BA094658433}"/>
              </a:ext>
            </a:extLst>
          </p:cNvPr>
          <p:cNvSpPr/>
          <p:nvPr/>
        </p:nvSpPr>
        <p:spPr>
          <a:xfrm>
            <a:off x="0" y="7825018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5"/>
                </a:lnTo>
                <a:lnTo>
                  <a:pt x="0" y="26049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18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DBAD4-0342-9337-9CBA-E62F2987B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FFD6221-5959-0848-1572-B328E2E23E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622" b="931"/>
          <a:stretch/>
        </p:blipFill>
        <p:spPr>
          <a:xfrm>
            <a:off x="1828800" y="894638"/>
            <a:ext cx="13630622" cy="8497723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" name="Freeform 5">
            <a:extLst>
              <a:ext uri="{FF2B5EF4-FFF2-40B4-BE49-F238E27FC236}">
                <a16:creationId xmlns:a16="http://schemas.microsoft.com/office/drawing/2014/main" id="{7AD96501-8851-FD8E-DDAA-4A08D3CB1DED}"/>
              </a:ext>
            </a:extLst>
          </p:cNvPr>
          <p:cNvSpPr/>
          <p:nvPr/>
        </p:nvSpPr>
        <p:spPr>
          <a:xfrm rot="-5400000">
            <a:off x="14494310" y="66679"/>
            <a:ext cx="3860369" cy="3727011"/>
          </a:xfrm>
          <a:custGeom>
            <a:avLst/>
            <a:gdLst/>
            <a:ahLst/>
            <a:cxnLst/>
            <a:rect l="l" t="t" r="r" b="b"/>
            <a:pathLst>
              <a:path w="3860369" h="3727011">
                <a:moveTo>
                  <a:pt x="0" y="0"/>
                </a:moveTo>
                <a:lnTo>
                  <a:pt x="3860369" y="0"/>
                </a:lnTo>
                <a:lnTo>
                  <a:pt x="3860369" y="3727011"/>
                </a:lnTo>
                <a:lnTo>
                  <a:pt x="0" y="3727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704CFA28-C4D3-315A-EA6E-6B7A58474C41}"/>
              </a:ext>
            </a:extLst>
          </p:cNvPr>
          <p:cNvSpPr/>
          <p:nvPr/>
        </p:nvSpPr>
        <p:spPr>
          <a:xfrm>
            <a:off x="0" y="7825018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5"/>
                </a:lnTo>
                <a:lnTo>
                  <a:pt x="0" y="26049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382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5400000">
            <a:off x="14494310" y="66679"/>
            <a:ext cx="3860369" cy="3727011"/>
          </a:xfrm>
          <a:custGeom>
            <a:avLst/>
            <a:gdLst/>
            <a:ahLst/>
            <a:cxnLst/>
            <a:rect l="l" t="t" r="r" b="b"/>
            <a:pathLst>
              <a:path w="3860369" h="3727011">
                <a:moveTo>
                  <a:pt x="0" y="0"/>
                </a:moveTo>
                <a:lnTo>
                  <a:pt x="3860369" y="0"/>
                </a:lnTo>
                <a:lnTo>
                  <a:pt x="3860369" y="3727011"/>
                </a:lnTo>
                <a:lnTo>
                  <a:pt x="0" y="37270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0" y="7825018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5"/>
                </a:lnTo>
                <a:lnTo>
                  <a:pt x="0" y="26049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650788" y="1433502"/>
            <a:ext cx="12068178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Roles and Responsibilities: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50788" y="2856411"/>
            <a:ext cx="10774290" cy="3981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550" lvl="1" indent="-485775" algn="l">
              <a:lnSpc>
                <a:spcPts val="6299"/>
              </a:lnSpc>
              <a:buFont typeface="Arial"/>
              <a:buChar char="•"/>
            </a:pPr>
            <a:r>
              <a:rPr lang="en-US" sz="4500" dirty="0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Srachet Rai - Security &amp; Front End</a:t>
            </a:r>
          </a:p>
          <a:p>
            <a:pPr marL="971550" lvl="1" indent="-485775" algn="l">
              <a:lnSpc>
                <a:spcPts val="6299"/>
              </a:lnSpc>
              <a:buFont typeface="Arial"/>
              <a:buChar char="•"/>
            </a:pPr>
            <a:r>
              <a:rPr lang="en-US" sz="4500" dirty="0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Adarsh Bajpai - Front End</a:t>
            </a:r>
          </a:p>
          <a:p>
            <a:pPr marL="971550" lvl="1" indent="-485775" algn="l">
              <a:lnSpc>
                <a:spcPts val="6299"/>
              </a:lnSpc>
              <a:buFont typeface="Arial"/>
              <a:buChar char="•"/>
            </a:pPr>
            <a:r>
              <a:rPr lang="en-US" sz="4500" dirty="0" err="1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Avijith</a:t>
            </a:r>
            <a:r>
              <a:rPr lang="en-US" sz="4500" dirty="0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 Manikandan - AI Chat Bot</a:t>
            </a:r>
          </a:p>
          <a:p>
            <a:pPr marL="971550" lvl="1" indent="-485775" algn="l">
              <a:lnSpc>
                <a:spcPts val="6299"/>
              </a:lnSpc>
              <a:buFont typeface="Arial"/>
              <a:buChar char="•"/>
            </a:pPr>
            <a:r>
              <a:rPr lang="en-US" sz="4500" dirty="0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Anmol Ranjan - Back End</a:t>
            </a:r>
          </a:p>
          <a:p>
            <a:pPr marL="971550" lvl="1" indent="-485775" algn="l">
              <a:lnSpc>
                <a:spcPts val="6299"/>
              </a:lnSpc>
              <a:buFont typeface="Arial"/>
              <a:buChar char="•"/>
            </a:pPr>
            <a:r>
              <a:rPr lang="en-US" sz="4500" dirty="0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Abhi Bhardwaj - Database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5400000">
            <a:off x="14494310" y="66679"/>
            <a:ext cx="3860369" cy="3727011"/>
          </a:xfrm>
          <a:custGeom>
            <a:avLst/>
            <a:gdLst/>
            <a:ahLst/>
            <a:cxnLst/>
            <a:rect l="l" t="t" r="r" b="b"/>
            <a:pathLst>
              <a:path w="3860369" h="3727011">
                <a:moveTo>
                  <a:pt x="0" y="0"/>
                </a:moveTo>
                <a:lnTo>
                  <a:pt x="3860369" y="0"/>
                </a:lnTo>
                <a:lnTo>
                  <a:pt x="3860369" y="3727011"/>
                </a:lnTo>
                <a:lnTo>
                  <a:pt x="0" y="37270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0" y="7825018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5"/>
                </a:lnTo>
                <a:lnTo>
                  <a:pt x="0" y="26049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650788" y="1433502"/>
            <a:ext cx="12036476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Tech Stack: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50788" y="3055304"/>
            <a:ext cx="14071237" cy="4540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119"/>
              </a:lnSpc>
              <a:buFont typeface="Arial"/>
              <a:buChar char="•"/>
            </a:pPr>
            <a:r>
              <a:rPr lang="en-US" sz="3999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Frontend (React.js) interacts with the Backend API.</a:t>
            </a:r>
          </a:p>
          <a:p>
            <a:pPr marL="863599" lvl="1" indent="-431800" algn="l">
              <a:lnSpc>
                <a:spcPts val="5119"/>
              </a:lnSpc>
              <a:buFont typeface="Arial"/>
              <a:buChar char="•"/>
            </a:pPr>
            <a:r>
              <a:rPr lang="en-US" sz="3999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Backend API (Node.js &amp; Express.js) manages:</a:t>
            </a:r>
          </a:p>
          <a:p>
            <a:pPr marL="1727199" lvl="2" indent="-575733" algn="l">
              <a:lnSpc>
                <a:spcPts val="5119"/>
              </a:lnSpc>
              <a:buFont typeface="Arial"/>
              <a:buChar char="⚬"/>
            </a:pPr>
            <a:r>
              <a:rPr lang="en-US" sz="3999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Authentication Module (OAuth/JWT) for user logins.</a:t>
            </a:r>
          </a:p>
          <a:p>
            <a:pPr marL="1727199" lvl="2" indent="-575733" algn="l">
              <a:lnSpc>
                <a:spcPts val="5119"/>
              </a:lnSpc>
              <a:buFont typeface="Arial"/>
              <a:buChar char="⚬"/>
            </a:pPr>
            <a:r>
              <a:rPr lang="en-US" sz="3999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AI Assistant Module (LLM API) for habit recommendations.</a:t>
            </a:r>
          </a:p>
          <a:p>
            <a:pPr marL="1727199" lvl="2" indent="-575733" algn="l">
              <a:lnSpc>
                <a:spcPts val="5119"/>
              </a:lnSpc>
              <a:buFont typeface="Arial"/>
              <a:buChar char="⚬"/>
            </a:pPr>
            <a:r>
              <a:rPr lang="en-US" sz="3999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Habit Management Module for tracking user habits.</a:t>
            </a:r>
          </a:p>
          <a:p>
            <a:pPr marL="863599" lvl="1" indent="-431800" algn="l">
              <a:lnSpc>
                <a:spcPts val="5119"/>
              </a:lnSpc>
              <a:buFont typeface="Arial"/>
              <a:buChar char="•"/>
            </a:pPr>
            <a:r>
              <a:rPr lang="en-US" sz="3999">
                <a:solidFill>
                  <a:srgbClr val="50505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Database (MongoDB) stores users, habits, logs, and AI recommendations.</a:t>
            </a:r>
          </a:p>
          <a:p>
            <a:pPr algn="l">
              <a:lnSpc>
                <a:spcPts val="5119"/>
              </a:lnSpc>
            </a:pPr>
            <a:endParaRPr lang="en-US" sz="3999">
              <a:solidFill>
                <a:srgbClr val="505050"/>
              </a:solidFill>
              <a:latin typeface="KG Primary Penmanship"/>
              <a:ea typeface="KG Primary Penmanship"/>
              <a:cs typeface="KG Primary Penmanship"/>
              <a:sym typeface="KG Primary Penmanship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38277" y="1796796"/>
            <a:ext cx="15611445" cy="6693407"/>
          </a:xfrm>
          <a:custGeom>
            <a:avLst/>
            <a:gdLst/>
            <a:ahLst/>
            <a:cxnLst/>
            <a:rect l="l" t="t" r="r" b="b"/>
            <a:pathLst>
              <a:path w="15611445" h="6693407">
                <a:moveTo>
                  <a:pt x="0" y="0"/>
                </a:moveTo>
                <a:lnTo>
                  <a:pt x="15611446" y="0"/>
                </a:lnTo>
                <a:lnTo>
                  <a:pt x="15611446" y="6693408"/>
                </a:lnTo>
                <a:lnTo>
                  <a:pt x="0" y="66934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5400000">
            <a:off x="14494310" y="66679"/>
            <a:ext cx="3860369" cy="3727011"/>
          </a:xfrm>
          <a:custGeom>
            <a:avLst/>
            <a:gdLst/>
            <a:ahLst/>
            <a:cxnLst/>
            <a:rect l="l" t="t" r="r" b="b"/>
            <a:pathLst>
              <a:path w="3860369" h="3727011">
                <a:moveTo>
                  <a:pt x="0" y="0"/>
                </a:moveTo>
                <a:lnTo>
                  <a:pt x="3860369" y="0"/>
                </a:lnTo>
                <a:lnTo>
                  <a:pt x="3860369" y="3727011"/>
                </a:lnTo>
                <a:lnTo>
                  <a:pt x="0" y="3727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0" y="7825018"/>
            <a:ext cx="4189272" cy="2604966"/>
          </a:xfrm>
          <a:custGeom>
            <a:avLst/>
            <a:gdLst/>
            <a:ahLst/>
            <a:cxnLst/>
            <a:rect l="l" t="t" r="r" b="b"/>
            <a:pathLst>
              <a:path w="4189272" h="2604966">
                <a:moveTo>
                  <a:pt x="0" y="0"/>
                </a:moveTo>
                <a:lnTo>
                  <a:pt x="4189272" y="0"/>
                </a:lnTo>
                <a:lnTo>
                  <a:pt x="4189272" y="2604965"/>
                </a:lnTo>
                <a:lnTo>
                  <a:pt x="0" y="26049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554</Words>
  <Application>Microsoft Office PowerPoint</Application>
  <PresentationFormat>Custom</PresentationFormat>
  <Paragraphs>83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KG Primary Penmanship</vt:lpstr>
      <vt:lpstr>League Spartan</vt:lpstr>
      <vt:lpstr>Calibri</vt:lpstr>
      <vt:lpstr>Canva Sans Bold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Zen : AI Habit Tracker</dc:title>
  <cp:lastModifiedBy>Srach ..........</cp:lastModifiedBy>
  <cp:revision>7</cp:revision>
  <dcterms:created xsi:type="dcterms:W3CDTF">2006-08-16T00:00:00Z</dcterms:created>
  <dcterms:modified xsi:type="dcterms:W3CDTF">2025-02-25T17:40:52Z</dcterms:modified>
  <dc:identifier>DAGf00D_6RA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2025-02-23T06:12:35Z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93d5d8c9-fc50-41cf-91f3-285b7f3d4421</vt:lpwstr>
  </property>
  <property fmtid="{D5CDD505-2E9C-101B-9397-08002B2CF9AE}" pid="7" name="MSIP_Label_defa4170-0d19-0005-0004-bc88714345d2_ActionId">
    <vt:lpwstr>868b8277-f0c0-46df-a709-35df90682a4b</vt:lpwstr>
  </property>
  <property fmtid="{D5CDD505-2E9C-101B-9397-08002B2CF9AE}" pid="8" name="MSIP_Label_defa4170-0d19-0005-0004-bc88714345d2_ContentBits">
    <vt:lpwstr>0</vt:lpwstr>
  </property>
  <property fmtid="{D5CDD505-2E9C-101B-9397-08002B2CF9AE}" pid="9" name="MSIP_Label_defa4170-0d19-0005-0004-bc88714345d2_Tag">
    <vt:lpwstr>10, 3, 0, 1</vt:lpwstr>
  </property>
</Properties>
</file>

<file path=docProps/thumbnail.jpeg>
</file>